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83" r:id="rId2"/>
    <p:sldId id="256" r:id="rId3"/>
    <p:sldId id="258" r:id="rId4"/>
    <p:sldId id="286" r:id="rId5"/>
    <p:sldId id="259" r:id="rId6"/>
    <p:sldId id="262" r:id="rId7"/>
    <p:sldId id="285" r:id="rId8"/>
    <p:sldId id="261" r:id="rId9"/>
    <p:sldId id="277" r:id="rId10"/>
    <p:sldId id="280" r:id="rId11"/>
    <p:sldId id="281" r:id="rId12"/>
    <p:sldId id="278" r:id="rId13"/>
    <p:sldId id="279" r:id="rId14"/>
    <p:sldId id="290" r:id="rId15"/>
    <p:sldId id="272" r:id="rId16"/>
    <p:sldId id="273" r:id="rId17"/>
    <p:sldId id="263" r:id="rId18"/>
    <p:sldId id="264" r:id="rId19"/>
    <p:sldId id="265" r:id="rId20"/>
    <p:sldId id="257" r:id="rId21"/>
    <p:sldId id="274" r:id="rId22"/>
    <p:sldId id="267" r:id="rId23"/>
    <p:sldId id="275" r:id="rId24"/>
    <p:sldId id="268" r:id="rId25"/>
    <p:sldId id="269" r:id="rId26"/>
    <p:sldId id="270" r:id="rId27"/>
    <p:sldId id="271" r:id="rId28"/>
    <p:sldId id="282" r:id="rId29"/>
    <p:sldId id="289" r:id="rId30"/>
    <p:sldId id="266" r:id="rId31"/>
    <p:sldId id="260"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7"/>
    <p:restoredTop sz="67758"/>
  </p:normalViewPr>
  <p:slideViewPr>
    <p:cSldViewPr snapToGrid="0" snapToObjects="1">
      <p:cViewPr>
        <p:scale>
          <a:sx n="65" d="100"/>
          <a:sy n="65" d="100"/>
        </p:scale>
        <p:origin x="2496"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nl.wikipedia.org/wiki/Klasse_(informatica)"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nl.wikipedia.org/wiki/Klasse_(informatic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18</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30</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31</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32</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JHipster</a:t>
            </a:r>
            <a:r>
              <a:rPr lang="en-US" dirty="0" smtClean="0"/>
              <a:t> is a development platform to generate, develop and deploy Spring Boot + Angular/React Web applications and Spring </a:t>
            </a:r>
            <a:r>
              <a:rPr lang="en-US" dirty="0" err="1" smtClean="0"/>
              <a:t>microservices</a:t>
            </a:r>
            <a:r>
              <a:rPr lang="en-US" dirty="0" smtClean="0"/>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7</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12</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13</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15</a:t>
            </a:fld>
            <a:endParaRPr lang="en-US"/>
          </a:p>
        </p:txBody>
      </p:sp>
    </p:spTree>
    <p:extLst>
      <p:ext uri="{BB962C8B-B14F-4D97-AF65-F5344CB8AC3E}">
        <p14:creationId xmlns:p14="http://schemas.microsoft.com/office/powerpoint/2010/main" val="118619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16</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489880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4.tiff"/><Relationship Id="rId7"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jhipster.tech/creating-an-entit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lvl="1"/>
            <a:r>
              <a:rPr lang="en-US" dirty="0"/>
              <a:t>Secures URLs and Java code (Spring Beans)</a:t>
            </a:r>
          </a:p>
          <a:p>
            <a:pPr lvl="1"/>
            <a:r>
              <a:rPr lang="en-US" dirty="0"/>
              <a:t>Works both with </a:t>
            </a:r>
            <a:r>
              <a:rPr lang="en-US" b="1" dirty="0" err="1"/>
              <a:t>stateful</a:t>
            </a:r>
            <a:r>
              <a:rPr lang="en-US" dirty="0"/>
              <a:t> (</a:t>
            </a:r>
            <a:r>
              <a:rPr lang="en-US" i="1" dirty="0">
                <a:solidFill>
                  <a:srgbClr val="C00000"/>
                </a:solidFill>
              </a:rPr>
              <a:t>cookies</a:t>
            </a:r>
            <a:r>
              <a:rPr lang="en-US" dirty="0"/>
              <a:t>) </a:t>
            </a:r>
            <a:endParaRPr lang="en-US" dirty="0" smtClean="0"/>
          </a:p>
          <a:p>
            <a:pPr lvl="1"/>
            <a:r>
              <a:rPr lang="en-US" dirty="0" smtClean="0"/>
              <a:t>and </a:t>
            </a:r>
            <a:r>
              <a:rPr lang="en-US" b="1" dirty="0"/>
              <a:t>stateless</a:t>
            </a:r>
            <a:r>
              <a:rPr lang="en-US" dirty="0"/>
              <a:t> (</a:t>
            </a:r>
            <a:r>
              <a:rPr lang="en-US" i="1" dirty="0">
                <a:solidFill>
                  <a:srgbClr val="C00000"/>
                </a:solidFill>
              </a:rPr>
              <a:t>OAuth2/JWT</a:t>
            </a:r>
            <a:r>
              <a:rPr lang="en-US" dirty="0"/>
              <a:t>) Web application architectures</a:t>
            </a:r>
          </a:p>
          <a:p>
            <a:endParaRPr lang="en-US" dirty="0"/>
          </a:p>
        </p:txBody>
      </p:sp>
      <p:pic>
        <p:nvPicPr>
          <p:cNvPr id="4" name="Picture 3"/>
          <p:cNvPicPr>
            <a:picLocks noChangeAspect="1"/>
          </p:cNvPicPr>
          <p:nvPr/>
        </p:nvPicPr>
        <p:blipFill>
          <a:blip r:embed="rId2"/>
          <a:stretch>
            <a:fillRect/>
          </a:stretch>
        </p:blipFill>
        <p:spPr>
          <a:xfrm>
            <a:off x="2285999" y="207863"/>
            <a:ext cx="1769166" cy="1640085"/>
          </a:xfrm>
          <a:prstGeom prst="rect">
            <a:avLst/>
          </a:prstGeom>
        </p:spPr>
      </p:pic>
    </p:spTree>
    <p:extLst>
      <p:ext uri="{BB962C8B-B14F-4D97-AF65-F5344CB8AC3E}">
        <p14:creationId xmlns:p14="http://schemas.microsoft.com/office/powerpoint/2010/main" val="111549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cap="all" dirty="0" smtClean="0"/>
              <a:t>THE BEST </a:t>
            </a:r>
            <a:r>
              <a:rPr lang="en-US" b="1" cap="all" dirty="0" smtClean="0">
                <a:solidFill>
                  <a:srgbClr val="C00000"/>
                </a:solidFill>
              </a:rPr>
              <a:t>REST</a:t>
            </a:r>
            <a:r>
              <a:rPr lang="en-US" b="1" cap="all" dirty="0" smtClean="0"/>
              <a:t> 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r>
              <a:rPr lang="en-US" sz="2200" u="sng" dirty="0" smtClean="0"/>
              <a:t>Install </a:t>
            </a:r>
            <a:r>
              <a:rPr lang="en-US" sz="2200" b="1" u="sng" dirty="0"/>
              <a:t>JDK </a:t>
            </a:r>
            <a:r>
              <a:rPr lang="en-US" sz="2200" b="1" u="sng" dirty="0" smtClean="0"/>
              <a:t>8</a:t>
            </a:r>
            <a:r>
              <a:rPr lang="en-US" sz="2200" u="sng" dirty="0" smtClean="0"/>
              <a:t> (see Oracle)</a:t>
            </a:r>
            <a:endParaRPr lang="en-US" sz="2200" dirty="0"/>
          </a:p>
          <a:p>
            <a:r>
              <a:rPr lang="en-US" sz="2200" u="sng" dirty="0"/>
              <a:t>Install </a:t>
            </a:r>
            <a:r>
              <a:rPr lang="en-US" sz="2200" b="1" u="sng" dirty="0" err="1" smtClean="0"/>
              <a:t>Git</a:t>
            </a:r>
            <a:r>
              <a:rPr lang="en-US" sz="2200" b="1" u="sng" dirty="0" smtClean="0"/>
              <a:t> </a:t>
            </a:r>
            <a:endParaRPr lang="en-US" sz="2200" b="1" dirty="0"/>
          </a:p>
          <a:p>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buNone/>
            </a:pPr>
            <a:r>
              <a:rPr lang="en-US" b="1" u="sng" dirty="0" smtClean="0"/>
              <a:t>Steps:</a:t>
            </a:r>
            <a:endParaRPr lang="en-US" b="1" u="sng" dirty="0"/>
          </a:p>
          <a:p>
            <a:pPr marL="514350" indent="-514350">
              <a:buFont typeface="+mj-lt"/>
              <a:buAutoNum type="arabicPeriod"/>
            </a:pPr>
            <a:r>
              <a:rPr lang="en-US" dirty="0" smtClean="0"/>
              <a:t>Create </a:t>
            </a:r>
            <a:r>
              <a:rPr lang="en-US" dirty="0"/>
              <a:t>a new directory and go into </a:t>
            </a:r>
            <a:r>
              <a:rPr lang="en-US" dirty="0" smtClean="0"/>
              <a:t>it: </a:t>
            </a:r>
            <a:r>
              <a:rPr lang="en-US" dirty="0"/>
              <a:t> </a:t>
            </a:r>
            <a:r>
              <a:rPr lang="en-US" i="1" dirty="0" err="1">
                <a:solidFill>
                  <a:srgbClr val="C00000"/>
                </a:solidFill>
                <a:latin typeface="Arial" charset="0"/>
                <a:ea typeface="Arial" charset="0"/>
                <a:cs typeface="Arial" charset="0"/>
              </a:rPr>
              <a:t>mkdir</a:t>
            </a:r>
            <a:r>
              <a:rPr lang="en-US" i="1" dirty="0">
                <a:solidFill>
                  <a:srgbClr val="C00000"/>
                </a:solidFill>
                <a:latin typeface="Arial" charset="0"/>
                <a:ea typeface="Arial" charset="0"/>
                <a:cs typeface="Arial" charset="0"/>
              </a:rPr>
              <a:t> </a:t>
            </a:r>
            <a:r>
              <a:rPr lang="en-US" i="1" dirty="0" err="1">
                <a:solidFill>
                  <a:srgbClr val="C00000"/>
                </a:solidFill>
                <a:latin typeface="Arial" charset="0"/>
                <a:ea typeface="Arial" charset="0"/>
                <a:cs typeface="Arial" charset="0"/>
              </a:rPr>
              <a:t>myApp</a:t>
            </a:r>
            <a:r>
              <a:rPr lang="en-US" i="1" dirty="0">
                <a:solidFill>
                  <a:srgbClr val="C00000"/>
                </a:solidFill>
                <a:latin typeface="Arial" charset="0"/>
                <a:ea typeface="Arial" charset="0"/>
                <a:cs typeface="Arial" charset="0"/>
              </a:rPr>
              <a:t> &amp;&amp; cd </a:t>
            </a:r>
            <a:r>
              <a:rPr lang="en-US" i="1" dirty="0" err="1">
                <a:solidFill>
                  <a:srgbClr val="C00000"/>
                </a:solidFill>
                <a:latin typeface="Arial" charset="0"/>
                <a:ea typeface="Arial" charset="0"/>
                <a:cs typeface="Arial" charset="0"/>
              </a:rPr>
              <a:t>myApp</a:t>
            </a:r>
            <a:endParaRPr lang="en-US" i="1" dirty="0">
              <a:solidFill>
                <a:srgbClr val="C00000"/>
              </a:solidFill>
              <a:latin typeface="Arial" charset="0"/>
              <a:ea typeface="Arial" charset="0"/>
              <a:cs typeface="Arial" charset="0"/>
            </a:endParaRPr>
          </a:p>
          <a:p>
            <a:pPr marL="514350" indent="-514350">
              <a:buFont typeface="+mj-lt"/>
              <a:buAutoNum type="arabicPeriod"/>
            </a:pPr>
            <a:r>
              <a:rPr lang="en-US" dirty="0"/>
              <a:t>Run </a:t>
            </a:r>
            <a:r>
              <a:rPr lang="en-US" dirty="0" err="1" smtClean="0"/>
              <a:t>Jhipster</a:t>
            </a:r>
            <a:r>
              <a:rPr lang="en-US" dirty="0" smtClean="0"/>
              <a:t>: </a:t>
            </a:r>
            <a:r>
              <a:rPr lang="en-US" i="1" dirty="0" err="1" smtClean="0">
                <a:solidFill>
                  <a:srgbClr val="C00000"/>
                </a:solidFill>
                <a:latin typeface="Arial" charset="0"/>
                <a:ea typeface="Arial" charset="0"/>
                <a:cs typeface="Arial" charset="0"/>
              </a:rPr>
              <a:t>jhipster</a:t>
            </a:r>
            <a:endParaRPr lang="en-US" dirty="0" smtClean="0"/>
          </a:p>
          <a:p>
            <a:pPr marL="514350" indent="-514350">
              <a:buFont typeface="+mj-lt"/>
              <a:buAutoNum type="arabicPeriod"/>
            </a:pPr>
            <a:r>
              <a:rPr lang="en-US" dirty="0"/>
              <a:t>F</a:t>
            </a:r>
            <a:r>
              <a:rPr lang="en-US" dirty="0" smtClean="0"/>
              <a:t>ollow </a:t>
            </a:r>
            <a:r>
              <a:rPr lang="en-US" dirty="0"/>
              <a:t>instructions on </a:t>
            </a:r>
            <a:r>
              <a:rPr lang="en-US" dirty="0" smtClean="0"/>
              <a:t>screen</a:t>
            </a:r>
          </a:p>
          <a:p>
            <a:pPr marL="514350" indent="-514350">
              <a:buFont typeface="+mj-lt"/>
              <a:buAutoNum type="arabicPeriod"/>
            </a:pPr>
            <a:r>
              <a:rPr lang="en-US" dirty="0" smtClean="0"/>
              <a:t>Choose: </a:t>
            </a:r>
            <a:r>
              <a:rPr lang="en-US" i="1" dirty="0" smtClean="0">
                <a:solidFill>
                  <a:srgbClr val="C00000"/>
                </a:solidFill>
              </a:rPr>
              <a:t>Monolith</a:t>
            </a:r>
          </a:p>
          <a:p>
            <a:pPr marL="514350" indent="-514350">
              <a:buFont typeface="+mj-lt"/>
              <a:buAutoNum type="arabicPeriod"/>
            </a:pPr>
            <a:r>
              <a:rPr lang="en-US" i="1" dirty="0" smtClean="0"/>
              <a:t>Choose default options</a:t>
            </a:r>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Exercise: add an Entity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u="sng" dirty="0" smtClean="0">
                <a:solidFill>
                  <a:srgbClr val="C00000"/>
                </a:solidFill>
              </a:rPr>
              <a:t>Open a second terminal:</a:t>
            </a:r>
            <a:r>
              <a:rPr lang="en-US" b="1" dirty="0" smtClean="0"/>
              <a:t>	</a:t>
            </a:r>
          </a:p>
          <a:p>
            <a:pPr marL="0" indent="0" algn="ctr">
              <a:buNone/>
            </a:pPr>
            <a:endParaRPr lang="en-US" b="1" dirty="0" smtClean="0">
              <a:hlinkClick r:id="rId2"/>
            </a:endParaRPr>
          </a:p>
          <a:p>
            <a:pPr marL="0" indent="0" algn="ctr">
              <a:buNone/>
            </a:pPr>
            <a:r>
              <a:rPr lang="en-US" b="1" dirty="0" smtClean="0">
                <a:hlinkClick r:id="rId2"/>
              </a:rPr>
              <a:t>https</a:t>
            </a:r>
            <a:r>
              <a:rPr lang="en-US" b="1" dirty="0">
                <a:hlinkClick r:id="rId2"/>
              </a:rPr>
              <a:t>://www.jhipster.tech/creating-an-entity</a:t>
            </a:r>
            <a:r>
              <a:rPr lang="en-US" b="1" dirty="0" smtClean="0">
                <a:hlinkClick r:id="rId2"/>
              </a:rPr>
              <a:t>/</a:t>
            </a:r>
            <a:endParaRPr lang="en-US" b="1" dirty="0" smtClean="0"/>
          </a:p>
          <a:p>
            <a:pPr marL="0" indent="0">
              <a:buNone/>
            </a:pPr>
            <a:endParaRPr lang="en-US" b="1" dirty="0"/>
          </a:p>
          <a:p>
            <a:pPr marL="0" indent="0">
              <a:buNone/>
            </a:pPr>
            <a:endParaRPr lang="en-US" b="1" dirty="0"/>
          </a:p>
        </p:txBody>
      </p:sp>
    </p:spTree>
    <p:extLst>
      <p:ext uri="{BB962C8B-B14F-4D97-AF65-F5344CB8AC3E}">
        <p14:creationId xmlns:p14="http://schemas.microsoft.com/office/powerpoint/2010/main" val="1963927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2"/>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lvl="1" fontAlgn="base"/>
            <a:r>
              <a:rPr lang="en-US" dirty="0" err="1"/>
              <a:t>IoC</a:t>
            </a:r>
            <a:r>
              <a:rPr lang="en-US" dirty="0"/>
              <a:t>, AOP and abstractions to ease application coding</a:t>
            </a:r>
          </a:p>
          <a:p>
            <a:pPr lvl="1" fontAlgn="base"/>
            <a:r>
              <a:rPr lang="en-US" dirty="0"/>
              <a:t>Fast and lightweight, and extremely powerful </a:t>
            </a:r>
            <a:r>
              <a:rPr lang="en-US" i="1" dirty="0"/>
              <a:t>when needed</a:t>
            </a:r>
            <a:endParaRPr lang="en-US" dirty="0"/>
          </a:p>
          <a:p>
            <a:pPr lvl="1" fontAlgn="base"/>
            <a:r>
              <a:rPr lang="en-US" dirty="0"/>
              <a:t>Out-of-the-box configuration by Spring </a:t>
            </a:r>
            <a:r>
              <a:rPr lang="en-US" dirty="0" smtClean="0"/>
              <a:t>Boot</a:t>
            </a:r>
            <a:endParaRPr lang="en-US" dirty="0"/>
          </a:p>
        </p:txBody>
      </p:sp>
      <p:sp>
        <p:nvSpPr>
          <p:cNvPr id="4" name="Rectangle 3"/>
          <p:cNvSpPr/>
          <p:nvPr/>
        </p:nvSpPr>
        <p:spPr>
          <a:xfrm>
            <a:off x="2093843" y="4557574"/>
            <a:ext cx="8004313" cy="1754326"/>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7F9F7F"/>
                </a:solidFill>
                <a:latin typeface="inherit" charset="0"/>
              </a:rPr>
              <a:t>@</a:t>
            </a:r>
            <a:r>
              <a:rPr lang="en-US" b="1" dirty="0">
                <a:solidFill>
                  <a:srgbClr val="7F9F7F"/>
                </a:solidFill>
                <a:latin typeface="inherit" charset="0"/>
              </a:rPr>
              <a:t>Transactional</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4431</TotalTime>
  <Words>741</Words>
  <Application>Microsoft Macintosh PowerPoint</Application>
  <PresentationFormat>Widescreen</PresentationFormat>
  <Paragraphs>194</Paragraphs>
  <Slides>33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Calibri Light</vt:lpstr>
      <vt:lpstr>FontAwesome</vt:lpstr>
      <vt:lpstr>inherit</vt:lpstr>
      <vt:lpstr>Mangal</vt:lpstr>
      <vt:lpstr>Arial</vt:lpstr>
      <vt:lpstr>Office Theme</vt:lpstr>
      <vt:lpstr>PowerPoint Presentation</vt:lpstr>
      <vt:lpstr>PowerPoint Presentation</vt:lpstr>
      <vt:lpstr>What Is JHipster? </vt:lpstr>
      <vt:lpstr>Yeoman </vt:lpstr>
      <vt:lpstr>Goal JHipster</vt:lpstr>
      <vt:lpstr>PowerPoint Presentation</vt:lpstr>
      <vt:lpstr>Webpack</vt:lpstr>
      <vt:lpstr>PowerPoint Presentation</vt:lpstr>
      <vt:lpstr>Spring Boot</vt:lpstr>
      <vt:lpstr>Spring Security</vt:lpstr>
      <vt:lpstr>Spring MVC REST</vt:lpstr>
      <vt:lpstr>Maven / Gradle</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Exercise: add an Entity</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57</cp:revision>
  <dcterms:created xsi:type="dcterms:W3CDTF">2018-05-11T15:34:20Z</dcterms:created>
  <dcterms:modified xsi:type="dcterms:W3CDTF">2018-05-15T05:52:28Z</dcterms:modified>
</cp:coreProperties>
</file>